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81" r:id="rId21"/>
    <p:sldId id="282" r:id="rId22"/>
    <p:sldId id="280" r:id="rId23"/>
    <p:sldId id="283" r:id="rId24"/>
    <p:sldId id="284" r:id="rId25"/>
    <p:sldId id="277" r:id="rId26"/>
    <p:sldId id="285" r:id="rId27"/>
    <p:sldId id="278" r:id="rId28"/>
    <p:sldId id="279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81" autoAdjust="0"/>
    <p:restoredTop sz="94660"/>
  </p:normalViewPr>
  <p:slideViewPr>
    <p:cSldViewPr snapToGrid="0" snapToObjects="1">
      <p:cViewPr varScale="1">
        <p:scale>
          <a:sx n="88" d="100"/>
          <a:sy n="88" d="100"/>
        </p:scale>
        <p:origin x="1512" y="9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85800" y="3387634"/>
            <a:ext cx="7772400" cy="1506583"/>
          </a:xfrm>
        </p:spPr>
        <p:txBody>
          <a:bodyPr>
            <a:normAutofit fontScale="90000"/>
          </a:bodyPr>
          <a:lstStyle/>
          <a:p>
            <a:r>
              <a:rPr lang="en-US" b="1" u="sng" dirty="0"/>
              <a:t>Real-Time Hybrid Wildlife Tracking</a:t>
            </a:r>
            <a:br>
              <a:rPr lang="en-US" b="1" u="sng" dirty="0"/>
            </a:br>
            <a:r>
              <a:rPr lang="en-US" b="1" u="sng" dirty="0"/>
              <a:t>on Edge Networks</a:t>
            </a:r>
            <a:br>
              <a:rPr lang="en-US" b="1" u="sng" dirty="0"/>
            </a:br>
            <a:endParaRPr lang="en-IN" b="1" u="sng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4894218"/>
            <a:ext cx="6400800" cy="744582"/>
          </a:xfrm>
        </p:spPr>
        <p:txBody>
          <a:bodyPr>
            <a:normAutofit fontScale="85000" lnSpcReduction="20000"/>
          </a:bodyPr>
          <a:lstStyle/>
          <a:p>
            <a:pPr>
              <a:defRPr sz="2000">
                <a:solidFill>
                  <a:srgbClr val="C8C8C8"/>
                </a:solidFill>
              </a:defRPr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Mini Project Presentation</a:t>
            </a:r>
            <a:b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Advanced Digital Signal Processing Lab</a:t>
            </a:r>
            <a:b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NIT Rourkela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AutoShape 2" descr="undefined"/>
          <p:cNvSpPr>
            <a:spLocks noChangeAspect="1" noChangeArrowheads="1"/>
          </p:cNvSpPr>
          <p:nvPr/>
        </p:nvSpPr>
        <p:spPr bwMode="auto">
          <a:xfrm>
            <a:off x="155574" y="-144463"/>
            <a:ext cx="3441065" cy="1590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32" name="Picture 8" descr="undefine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3331" y="839333"/>
            <a:ext cx="2197337" cy="2117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Kalman Filter Mathematics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State Transition: x_k = F * x_{k-1} + w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Observation: z_k = H * x_k + v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Prediction: x_k|k-1 = F * x_{k-1}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Update: x_k = x_k|k-1 + K * (z_k - H * x_k|k-1)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Kalman Gain: K = P * H^T * (H*P*H^T + R)^{-1}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P, Q, R: Covariance matrices for state, process, measurement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Data Association: Hungarian Algorithm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3662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Build cost matrix: Tracks x Detections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Cost </a:t>
            </a:r>
            <a:r>
              <a:rPr lang="en-IN" dirty="0"/>
              <a:t>function: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endParaRPr lang="en-IN"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</a:t>
            </a:r>
            <a:r>
              <a:rPr lang="en-US" dirty="0"/>
              <a:t>Motion model: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lang="en-US" dirty="0"/>
              <a:t>     Kalman filter prediction provides the track's predicted bounding box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Hungarian algorithm: Optimal one-to-one assignment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</a:t>
            </a:r>
            <a:r>
              <a:rPr lang="en-US" dirty="0"/>
              <a:t>Matching rule:</a:t>
            </a:r>
            <a:br>
              <a:rPr lang="en-US" dirty="0"/>
            </a:br>
            <a:r>
              <a:rPr lang="en-US" dirty="0"/>
              <a:t>     Accept match only if</a:t>
            </a:r>
            <a:r>
              <a:rPr lang="en-IN" dirty="0"/>
              <a:t>  </a:t>
            </a:r>
            <a:r>
              <a:rPr lang="en-IN" dirty="0" err="1"/>
              <a:t>IoU</a:t>
            </a:r>
            <a:r>
              <a:rPr lang="en-IN" dirty="0"/>
              <a:t>&gt;0.3 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endParaRPr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92842D5-19FA-E65F-48E7-8AAF2E30D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912" y="2241526"/>
            <a:ext cx="4477375" cy="34294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66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0"/>
            <a:ext cx="8229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000" b="1">
                <a:solidFill>
                  <a:srgbClr val="FFFFFF"/>
                </a:solidFill>
              </a:defRPr>
            </a:pPr>
            <a:r>
              <a:t>Dataset &amp; Implementation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AnimalTrack Dataset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Training: 14 video sequences (deer, horse, pig)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Testing: 5 video sequences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Total: 6430 training frames, 1442 validation frames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MOT-style annotations: frame, id, x, y, w, h, </a:t>
            </a:r>
            <a:r>
              <a:rPr dirty="0" err="1"/>
              <a:t>conf</a:t>
            </a:r>
            <a:r>
              <a:rPr dirty="0"/>
              <a:t>, </a:t>
            </a:r>
            <a:r>
              <a:rPr dirty="0" err="1"/>
              <a:t>cls</a:t>
            </a:r>
            <a:r>
              <a:rPr dirty="0"/>
              <a:t>, vis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Videos from wildlife camera traps in natural settings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Implementation Details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Framework: Python 3.10, </a:t>
            </a:r>
            <a:r>
              <a:rPr dirty="0" err="1"/>
              <a:t>PyTorch</a:t>
            </a:r>
            <a:r>
              <a:rPr dirty="0"/>
              <a:t>, </a:t>
            </a:r>
            <a:r>
              <a:rPr dirty="0" err="1"/>
              <a:t>OpenCV</a:t>
            </a:r>
            <a:endParaRPr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Detection: </a:t>
            </a:r>
            <a:r>
              <a:rPr dirty="0" err="1"/>
              <a:t>Ultralytics</a:t>
            </a:r>
            <a:r>
              <a:rPr dirty="0"/>
              <a:t> YOLOv8n (yolov8n.pt)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Tracking: </a:t>
            </a:r>
            <a:r>
              <a:rPr dirty="0" err="1"/>
              <a:t>FilterPy</a:t>
            </a:r>
            <a:r>
              <a:rPr dirty="0"/>
              <a:t> </a:t>
            </a:r>
            <a:r>
              <a:rPr dirty="0" err="1"/>
              <a:t>Kalman</a:t>
            </a:r>
            <a:r>
              <a:rPr dirty="0"/>
              <a:t> Filter + </a:t>
            </a:r>
            <a:r>
              <a:rPr dirty="0" err="1"/>
              <a:t>SciPy</a:t>
            </a:r>
            <a:r>
              <a:rPr dirty="0"/>
              <a:t> </a:t>
            </a:r>
            <a:r>
              <a:rPr dirty="0" err="1"/>
              <a:t>linear_sum_assignment</a:t>
            </a:r>
            <a:endParaRPr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Platform: </a:t>
            </a:r>
            <a:r>
              <a:rPr dirty="0" err="1"/>
              <a:t>Kaggle</a:t>
            </a:r>
            <a:r>
              <a:rPr dirty="0"/>
              <a:t> GPU (NVIDIA </a:t>
            </a:r>
            <a:r>
              <a:rPr lang="en-IN" dirty="0"/>
              <a:t>P100</a:t>
            </a:r>
            <a:r>
              <a:rPr dirty="0"/>
              <a:t>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Output: Annotated videos with trajectories + metrics CSV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Processing: Real-time capable on modern edge hardware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66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0"/>
            <a:ext cx="8229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000" b="1">
                <a:solidFill>
                  <a:srgbClr val="FFFFFF"/>
                </a:solidFill>
              </a:defRPr>
            </a:pPr>
            <a:r>
              <a:t>Results &amp; Evaluation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Quantitative Results Summary</a:t>
            </a:r>
          </a:p>
        </p:txBody>
      </p:sp>
      <p:sp>
        <p:nvSpPr>
          <p:cNvPr id="4" name="Rectangle 3"/>
          <p:cNvSpPr/>
          <p:nvPr/>
        </p:nvSpPr>
        <p:spPr>
          <a:xfrm>
            <a:off x="640080" y="1463040"/>
            <a:ext cx="1828800" cy="548640"/>
          </a:xfrm>
          <a:prstGeom prst="rect">
            <a:avLst/>
          </a:prstGeom>
          <a:solidFill>
            <a:srgbClr val="006699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FFFFFF"/>
                </a:solidFill>
              </a:defRPr>
            </a:pPr>
            <a:r>
              <a:t>Metric</a:t>
            </a:r>
          </a:p>
        </p:txBody>
      </p:sp>
      <p:sp>
        <p:nvSpPr>
          <p:cNvPr id="5" name="Rectangle 4"/>
          <p:cNvSpPr/>
          <p:nvPr/>
        </p:nvSpPr>
        <p:spPr>
          <a:xfrm>
            <a:off x="2468880" y="1463040"/>
            <a:ext cx="1828800" cy="548640"/>
          </a:xfrm>
          <a:prstGeom prst="rect">
            <a:avLst/>
          </a:prstGeom>
          <a:solidFill>
            <a:srgbClr val="006699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FFFFFF"/>
                </a:solidFill>
              </a:defRPr>
            </a:pPr>
            <a:r>
              <a:t>Value</a:t>
            </a:r>
          </a:p>
        </p:txBody>
      </p:sp>
      <p:sp>
        <p:nvSpPr>
          <p:cNvPr id="6" name="Rectangle 5"/>
          <p:cNvSpPr/>
          <p:nvPr/>
        </p:nvSpPr>
        <p:spPr>
          <a:xfrm>
            <a:off x="4297680" y="1463040"/>
            <a:ext cx="4114800" cy="548640"/>
          </a:xfrm>
          <a:prstGeom prst="rect">
            <a:avLst/>
          </a:prstGeom>
          <a:solidFill>
            <a:srgbClr val="006699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FFFFFF"/>
                </a:solidFill>
              </a:defRPr>
            </a:pPr>
            <a:r>
              <a:t>Description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640080" y="2011680"/>
            <a:ext cx="1828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323232"/>
                </a:solidFill>
              </a:defRPr>
            </a:pPr>
            <a:r>
              <a:t>MOTA</a:t>
            </a:r>
          </a:p>
        </p:txBody>
      </p:sp>
      <p:sp>
        <p:nvSpPr>
          <p:cNvPr id="8" name="Rectangle 7"/>
          <p:cNvSpPr/>
          <p:nvPr/>
        </p:nvSpPr>
        <p:spPr>
          <a:xfrm>
            <a:off x="2468880" y="2011680"/>
            <a:ext cx="1828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rPr lang="en-IN" sz="1400" dirty="0"/>
              <a:t>78.47</a:t>
            </a:r>
            <a:r>
              <a:rPr dirty="0"/>
              <a:t>%</a:t>
            </a:r>
          </a:p>
        </p:txBody>
      </p:sp>
      <p:sp>
        <p:nvSpPr>
          <p:cNvPr id="9" name="Rectangle 8"/>
          <p:cNvSpPr/>
          <p:nvPr/>
        </p:nvSpPr>
        <p:spPr>
          <a:xfrm>
            <a:off x="4297680" y="2011680"/>
            <a:ext cx="4114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t>Multi-Object Tracking Accuracy</a:t>
            </a:r>
          </a:p>
        </p:txBody>
      </p:sp>
      <p:sp>
        <p:nvSpPr>
          <p:cNvPr id="10" name="Rectangle 9"/>
          <p:cNvSpPr/>
          <p:nvPr/>
        </p:nvSpPr>
        <p:spPr>
          <a:xfrm>
            <a:off x="640080" y="2560320"/>
            <a:ext cx="1828800" cy="548640"/>
          </a:xfrm>
          <a:prstGeom prst="rect">
            <a:avLst/>
          </a:prstGeom>
          <a:solidFill>
            <a:srgbClr val="F0F0F0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323232"/>
                </a:solidFill>
              </a:defRPr>
            </a:pPr>
            <a:r>
              <a:t>Precision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468880" y="2560320"/>
            <a:ext cx="1828800" cy="548640"/>
          </a:xfrm>
          <a:prstGeom prst="rect">
            <a:avLst/>
          </a:prstGeom>
          <a:solidFill>
            <a:srgbClr val="F0F0F0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rPr lang="en-IN" sz="1400" dirty="0"/>
              <a:t>93.26</a:t>
            </a:r>
            <a:r>
              <a:rPr dirty="0"/>
              <a:t>%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297680" y="2560320"/>
            <a:ext cx="4114800" cy="548640"/>
          </a:xfrm>
          <a:prstGeom prst="rect">
            <a:avLst/>
          </a:prstGeom>
          <a:solidFill>
            <a:srgbClr val="F0F0F0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t>Correctly identified objects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40080" y="3108960"/>
            <a:ext cx="1828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323232"/>
                </a:solidFill>
              </a:defRPr>
            </a:pPr>
            <a:r>
              <a:t>Recall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468880" y="3108960"/>
            <a:ext cx="1828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rPr lang="en-IN" dirty="0"/>
              <a:t>84.47</a:t>
            </a:r>
            <a:r>
              <a:rPr dirty="0"/>
              <a:t>%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297680" y="3108960"/>
            <a:ext cx="4114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t>Detected objects from ground truth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40080" y="3657600"/>
            <a:ext cx="1828800" cy="548640"/>
          </a:xfrm>
          <a:prstGeom prst="rect">
            <a:avLst/>
          </a:prstGeom>
          <a:solidFill>
            <a:srgbClr val="F0F0F0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323232"/>
                </a:solidFill>
              </a:defRPr>
            </a:pPr>
            <a:r>
              <a:rPr lang="en-IN" dirty="0"/>
              <a:t>Train Sequences</a:t>
            </a:r>
            <a:endParaRPr dirty="0"/>
          </a:p>
        </p:txBody>
      </p:sp>
      <p:sp>
        <p:nvSpPr>
          <p:cNvPr id="17" name="Rectangle 16"/>
          <p:cNvSpPr/>
          <p:nvPr/>
        </p:nvSpPr>
        <p:spPr>
          <a:xfrm>
            <a:off x="2468880" y="3657600"/>
            <a:ext cx="1828800" cy="548640"/>
          </a:xfrm>
          <a:prstGeom prst="rect">
            <a:avLst/>
          </a:prstGeom>
          <a:solidFill>
            <a:srgbClr val="F0F0F0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rPr lang="en-IN" dirty="0"/>
              <a:t>14</a:t>
            </a:r>
            <a:endParaRPr dirty="0"/>
          </a:p>
        </p:txBody>
      </p:sp>
      <p:sp>
        <p:nvSpPr>
          <p:cNvPr id="18" name="Rectangle 17"/>
          <p:cNvSpPr/>
          <p:nvPr/>
        </p:nvSpPr>
        <p:spPr>
          <a:xfrm>
            <a:off x="4297680" y="3657600"/>
            <a:ext cx="4114800" cy="548640"/>
          </a:xfrm>
          <a:prstGeom prst="rect">
            <a:avLst/>
          </a:prstGeom>
          <a:solidFill>
            <a:srgbClr val="F0F0F0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rPr lang="en-IN"/>
              <a:t>deer, horse, pig videos</a:t>
            </a:r>
            <a:endParaRPr lang="en-IN" dirty="0"/>
          </a:p>
        </p:txBody>
      </p:sp>
      <p:sp>
        <p:nvSpPr>
          <p:cNvPr id="19" name="Rectangle 18"/>
          <p:cNvSpPr/>
          <p:nvPr/>
        </p:nvSpPr>
        <p:spPr>
          <a:xfrm>
            <a:off x="640080" y="4206240"/>
            <a:ext cx="1828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>
                <a:solidFill>
                  <a:srgbClr val="323232"/>
                </a:solidFill>
              </a:defRPr>
            </a:pPr>
            <a:r>
              <a:rPr dirty="0"/>
              <a:t>T</a:t>
            </a:r>
            <a:r>
              <a:rPr lang="en-IN" dirty="0"/>
              <a:t>est</a:t>
            </a:r>
            <a:r>
              <a:rPr dirty="0"/>
              <a:t> Sequences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468880" y="4206240"/>
            <a:ext cx="1828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rPr lang="en-IN" dirty="0"/>
              <a:t>5</a:t>
            </a:r>
            <a:endParaRPr dirty="0"/>
          </a:p>
        </p:txBody>
      </p:sp>
      <p:sp>
        <p:nvSpPr>
          <p:cNvPr id="21" name="Rectangle 20"/>
          <p:cNvSpPr/>
          <p:nvPr/>
        </p:nvSpPr>
        <p:spPr>
          <a:xfrm>
            <a:off x="4297680" y="4206240"/>
            <a:ext cx="4114800" cy="548640"/>
          </a:xfrm>
          <a:prstGeom prst="rect">
            <a:avLst/>
          </a:prstGeom>
          <a:solidFill>
            <a:srgbClr val="FFFFFF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0">
                <a:solidFill>
                  <a:srgbClr val="323232"/>
                </a:solidFill>
              </a:defRPr>
            </a:pPr>
            <a:r>
              <a:rPr lang="en-IN" dirty="0"/>
              <a:t>Evaluation</a:t>
            </a:r>
            <a:r>
              <a:rPr dirty="0"/>
              <a:t> videos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Tracking Performance Analysis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Mean MOTA: </a:t>
            </a:r>
            <a:r>
              <a:rPr lang="en-IN" dirty="0"/>
              <a:t>78.47</a:t>
            </a:r>
            <a:r>
              <a:rPr dirty="0"/>
              <a:t>% - Strong multi-object tracking accuracy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Precision: </a:t>
            </a:r>
            <a:r>
              <a:rPr lang="en-IN" dirty="0"/>
              <a:t>93.26</a:t>
            </a:r>
            <a:r>
              <a:rPr dirty="0"/>
              <a:t>% - Low false positive rate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Recall: </a:t>
            </a:r>
            <a:r>
              <a:rPr lang="en-IN" dirty="0"/>
              <a:t>84.47</a:t>
            </a:r>
            <a:r>
              <a:rPr dirty="0"/>
              <a:t>% - High true positive detection rat</a:t>
            </a:r>
            <a:r>
              <a:rPr lang="en-IN" dirty="0"/>
              <a:t>e</a:t>
            </a:r>
            <a:endParaRPr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Consistent identity maintenance across frames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Smooth trajectories with </a:t>
            </a:r>
            <a:r>
              <a:rPr dirty="0" err="1"/>
              <a:t>Kalman</a:t>
            </a:r>
            <a:r>
              <a:rPr dirty="0"/>
              <a:t> filtering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</a:t>
            </a:r>
            <a:r>
              <a:rPr lang="en-IN" dirty="0"/>
              <a:t>Total ID switches = 1141, Average ID Switches per frames = 0.9%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Challenges &amp; Solutions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Challenge: Animals hidden behind </a:t>
            </a:r>
            <a:r>
              <a:rPr lang="en-IN" dirty="0"/>
              <a:t>objects or other animals</a:t>
            </a:r>
            <a:endParaRPr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lang="en-IN" dirty="0"/>
              <a:t>- </a:t>
            </a:r>
            <a:r>
              <a:rPr dirty="0"/>
              <a:t>Solution: </a:t>
            </a:r>
            <a:r>
              <a:rPr dirty="0" err="1"/>
              <a:t>Kalman</a:t>
            </a:r>
            <a:r>
              <a:rPr dirty="0"/>
              <a:t> prediction maintains track during occlusion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Challenge: Similar-looking animals causing ID switches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lang="en-IN" dirty="0"/>
              <a:t>- </a:t>
            </a:r>
            <a:r>
              <a:rPr dirty="0"/>
              <a:t>Solution: Hungarian matching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Challenge: Computational constraints on edge devices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lang="en-IN" dirty="0"/>
              <a:t>- </a:t>
            </a:r>
            <a:r>
              <a:rPr dirty="0"/>
              <a:t>Solution: Lightweight YOLOv8n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Edge Network Optimization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Model: YOLOv8 Nano (smallest variant, ~3.2M params)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Processing: Frame-by-frame without batching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Memory: Track pruning with </a:t>
            </a:r>
            <a:r>
              <a:rPr dirty="0" err="1"/>
              <a:t>max_missed</a:t>
            </a:r>
            <a:r>
              <a:rPr dirty="0"/>
              <a:t> threshold (</a:t>
            </a:r>
            <a:r>
              <a:rPr lang="en-IN" dirty="0"/>
              <a:t>30</a:t>
            </a:r>
            <a:r>
              <a:rPr dirty="0"/>
              <a:t> frames)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Communication: Only essential track data transmitted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Trade-off: Optimized for latency over marginal accuracy gains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Project Team &amp; Supervision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Supervisor: Dr. </a:t>
            </a:r>
            <a:r>
              <a:rPr dirty="0" err="1"/>
              <a:t>Upendra</a:t>
            </a:r>
            <a:r>
              <a:rPr dirty="0"/>
              <a:t> Kumar </a:t>
            </a:r>
            <a:r>
              <a:rPr dirty="0" err="1"/>
              <a:t>Sahoo</a:t>
            </a:r>
            <a:endParaRPr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Teaching Assistants: </a:t>
            </a:r>
            <a:r>
              <a:rPr dirty="0" err="1"/>
              <a:t>Kannuru</a:t>
            </a:r>
            <a:r>
              <a:rPr dirty="0"/>
              <a:t> </a:t>
            </a:r>
            <a:r>
              <a:rPr dirty="0" err="1"/>
              <a:t>Srinadh</a:t>
            </a:r>
            <a:r>
              <a:rPr dirty="0"/>
              <a:t>, </a:t>
            </a:r>
            <a:r>
              <a:rPr dirty="0" err="1"/>
              <a:t>Yerram</a:t>
            </a:r>
            <a:r>
              <a:rPr dirty="0"/>
              <a:t> </a:t>
            </a:r>
            <a:r>
              <a:rPr dirty="0" err="1"/>
              <a:t>Deekshith</a:t>
            </a:r>
            <a:r>
              <a:rPr dirty="0"/>
              <a:t> Kumar, </a:t>
            </a:r>
            <a:r>
              <a:rPr dirty="0" err="1"/>
              <a:t>Debapriya</a:t>
            </a:r>
            <a:r>
              <a:rPr dirty="0"/>
              <a:t> Das Gupta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Lab: ADSP Lab, NIT Rourkela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Course: Advanced Digital Signal Processing</a:t>
            </a:r>
            <a:endParaRPr lang="en-IN"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endParaRPr lang="en-IN"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lang="en-IN" b="1" u="sng" dirty="0"/>
              <a:t>Project Team:</a:t>
            </a:r>
          </a:p>
          <a:p>
            <a:pPr marL="342900" indent="-342900">
              <a:spcAft>
                <a:spcPts val="1200"/>
              </a:spcAft>
              <a:buAutoNum type="arabicPeriod"/>
              <a:defRPr sz="1800">
                <a:solidFill>
                  <a:srgbClr val="323232"/>
                </a:solidFill>
              </a:defRPr>
            </a:pPr>
            <a:r>
              <a:rPr lang="en-IN" dirty="0"/>
              <a:t>225EC6005</a:t>
            </a:r>
          </a:p>
          <a:p>
            <a:pPr marL="342900" indent="-342900">
              <a:spcAft>
                <a:spcPts val="1200"/>
              </a:spcAft>
              <a:buFontTx/>
              <a:buAutoNum type="arabicPeriod"/>
              <a:defRPr sz="1800">
                <a:solidFill>
                  <a:srgbClr val="323232"/>
                </a:solidFill>
              </a:defRPr>
            </a:pPr>
            <a:r>
              <a:rPr lang="fr-FR" dirty="0"/>
              <a:t>225EC6013</a:t>
            </a:r>
          </a:p>
          <a:p>
            <a:pPr marL="342900" indent="-342900">
              <a:spcAft>
                <a:spcPts val="1200"/>
              </a:spcAft>
              <a:buFontTx/>
              <a:buAutoNum type="arabicPeriod"/>
              <a:defRPr sz="1800">
                <a:solidFill>
                  <a:srgbClr val="323232"/>
                </a:solidFill>
              </a:defRPr>
            </a:pPr>
            <a:r>
              <a:rPr lang="fr-FR" dirty="0"/>
              <a:t>225EC6021</a:t>
            </a:r>
          </a:p>
          <a:p>
            <a:pPr marL="342900" indent="-342900">
              <a:spcAft>
                <a:spcPts val="1200"/>
              </a:spcAft>
              <a:buFontTx/>
              <a:buAutoNum type="arabicPeriod"/>
              <a:defRPr sz="1800">
                <a:solidFill>
                  <a:srgbClr val="323232"/>
                </a:solidFill>
              </a:defRPr>
            </a:pPr>
            <a:r>
              <a:rPr lang="fr-FR" dirty="0"/>
              <a:t>225EC8004</a:t>
            </a:r>
          </a:p>
          <a:p>
            <a:pPr marL="342900" indent="-342900">
              <a:spcAft>
                <a:spcPts val="1200"/>
              </a:spcAft>
              <a:buFontTx/>
              <a:buAutoNum type="arabicPeriod"/>
              <a:defRPr sz="1800">
                <a:solidFill>
                  <a:srgbClr val="323232"/>
                </a:solidFill>
              </a:defRPr>
            </a:pPr>
            <a:r>
              <a:rPr lang="fr-FR" dirty="0"/>
              <a:t>225EC8013</a:t>
            </a:r>
          </a:p>
          <a:p>
            <a:pPr marL="342900" indent="-342900">
              <a:spcAft>
                <a:spcPts val="1200"/>
              </a:spcAft>
              <a:buAutoNum type="arabicPeriod"/>
              <a:defRPr sz="1800">
                <a:solidFill>
                  <a:srgbClr val="323232"/>
                </a:solidFill>
              </a:defRPr>
            </a:pP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252396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n-IN" dirty="0"/>
              <a:t>Training Results</a:t>
            </a:r>
            <a:endParaRPr dirty="0"/>
          </a:p>
        </p:txBody>
      </p:sp>
      <p:pic>
        <p:nvPicPr>
          <p:cNvPr id="7" name="Picture 6" descr="A graph with a line&#10;&#10;AI-generated content may be incorrect.">
            <a:extLst>
              <a:ext uri="{FF2B5EF4-FFF2-40B4-BE49-F238E27FC236}">
                <a16:creationId xmlns:a16="http://schemas.microsoft.com/office/drawing/2014/main" id="{044A3A0C-D7D0-8609-151D-7B1A616ACE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521" r="33486"/>
          <a:stretch>
            <a:fillRect/>
          </a:stretch>
        </p:blipFill>
        <p:spPr>
          <a:xfrm>
            <a:off x="0" y="1097280"/>
            <a:ext cx="9143999" cy="2780273"/>
          </a:xfrm>
          <a:prstGeom prst="rect">
            <a:avLst/>
          </a:prstGeom>
        </p:spPr>
      </p:pic>
      <p:pic>
        <p:nvPicPr>
          <p:cNvPr id="9" name="Picture 8" descr="A graph of a graph of a graph&#10;&#10;AI-generated content may be incorrect.">
            <a:extLst>
              <a:ext uri="{FF2B5EF4-FFF2-40B4-BE49-F238E27FC236}">
                <a16:creationId xmlns:a16="http://schemas.microsoft.com/office/drawing/2014/main" id="{E0F3255A-1BA4-98BB-EE10-BC0431EFF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60106"/>
            <a:ext cx="9110924" cy="3097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1561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2795702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n-IN" dirty="0"/>
              <a:t>Model Evaluation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34374"/>
          <a:stretch/>
        </p:blipFill>
        <p:spPr>
          <a:xfrm>
            <a:off x="3918" y="1558362"/>
            <a:ext cx="9140082" cy="4222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1833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182880" y="25420"/>
            <a:ext cx="4715009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n-IN" dirty="0"/>
              <a:t>Tracking Performance Analysis</a:t>
            </a:r>
            <a:endParaRPr dirty="0"/>
          </a:p>
        </p:txBody>
      </p:sp>
      <p:pic>
        <p:nvPicPr>
          <p:cNvPr id="6" name="Picture 5" descr="A group of colorful graphs&#10;&#10;AI-generated content may be incorrect.">
            <a:extLst>
              <a:ext uri="{FF2B5EF4-FFF2-40B4-BE49-F238E27FC236}">
                <a16:creationId xmlns:a16="http://schemas.microsoft.com/office/drawing/2014/main" id="{63E1B42C-5D69-55C7-10AC-065681B5D5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268"/>
          <a:stretch>
            <a:fillRect/>
          </a:stretch>
        </p:blipFill>
        <p:spPr>
          <a:xfrm>
            <a:off x="1" y="548640"/>
            <a:ext cx="9143999" cy="6283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0349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410939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n-IN" dirty="0"/>
              <a:t>Sample Detection on Train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6385"/>
          <a:stretch/>
        </p:blipFill>
        <p:spPr>
          <a:xfrm>
            <a:off x="0" y="1071861"/>
            <a:ext cx="9133484" cy="578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0673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396275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n-IN" dirty="0"/>
              <a:t>Sample Detection on Test</a:t>
            </a:r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6358"/>
          <a:stretch/>
        </p:blipFill>
        <p:spPr>
          <a:xfrm>
            <a:off x="0" y="1178561"/>
            <a:ext cx="9112072" cy="567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0082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1841723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n-IN" dirty="0"/>
              <a:t>Limitations</a:t>
            </a:r>
            <a:endParaRPr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" r="49888"/>
          <a:stretch/>
        </p:blipFill>
        <p:spPr>
          <a:xfrm>
            <a:off x="0" y="1879600"/>
            <a:ext cx="4572000" cy="4978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889"/>
          <a:stretch/>
        </p:blipFill>
        <p:spPr>
          <a:xfrm>
            <a:off x="4572000" y="1879600"/>
            <a:ext cx="4582160" cy="49784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274320" y="1371600"/>
            <a:ext cx="8229600" cy="345778"/>
          </a:xfrm>
        </p:spPr>
        <p:txBody>
          <a:bodyPr>
            <a:normAutofit fontScale="90000"/>
          </a:bodyPr>
          <a:lstStyle/>
          <a:p>
            <a:pPr algn="l"/>
            <a:r>
              <a:rPr lang="en-IN" sz="2000" dirty="0"/>
              <a:t>                       </a:t>
            </a:r>
            <a:r>
              <a:rPr lang="en-IN" sz="2000" b="1" dirty="0"/>
              <a:t>  </a:t>
            </a:r>
            <a:r>
              <a:rPr lang="en-IN" sz="2000" b="1" u="sng" dirty="0"/>
              <a:t>Ground Truth</a:t>
            </a:r>
            <a:r>
              <a:rPr lang="en-IN" sz="2000" b="1" dirty="0"/>
              <a:t>                                                                  </a:t>
            </a:r>
            <a:r>
              <a:rPr lang="en-IN" sz="2000" b="1" u="sng" dirty="0"/>
              <a:t>Predicted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Conclusion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Developed hybrid wildlife tracking system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Combined YOLOv8n + Kalman Filter + Hungarian matching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Achieved MOTA: 7</a:t>
            </a:r>
            <a:r>
              <a:rPr lang="en-IN" dirty="0"/>
              <a:t>8</a:t>
            </a:r>
            <a:r>
              <a:rPr dirty="0"/>
              <a:t>.4</a:t>
            </a:r>
            <a:r>
              <a:rPr lang="en-IN" dirty="0"/>
              <a:t>7</a:t>
            </a:r>
            <a:r>
              <a:rPr dirty="0"/>
              <a:t>%, Precision: </a:t>
            </a:r>
            <a:r>
              <a:rPr lang="en-IN" dirty="0"/>
              <a:t>93.2</a:t>
            </a:r>
            <a:r>
              <a:rPr dirty="0"/>
              <a:t>6%, Recall: 8</a:t>
            </a:r>
            <a:r>
              <a:rPr lang="en-IN" dirty="0"/>
              <a:t>4</a:t>
            </a:r>
            <a:r>
              <a:rPr dirty="0"/>
              <a:t>.</a:t>
            </a:r>
            <a:r>
              <a:rPr lang="en-IN" dirty="0"/>
              <a:t>47</a:t>
            </a:r>
            <a:r>
              <a:rPr dirty="0"/>
              <a:t>%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Handles occlusions through prediction-based recovery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Optimized for edge deployment scenarios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Provides foundation for wildlife conservation applications</a:t>
            </a:r>
          </a:p>
        </p:txBody>
      </p:sp>
    </p:spTree>
    <p:extLst>
      <p:ext uri="{BB962C8B-B14F-4D97-AF65-F5344CB8AC3E}">
        <p14:creationId xmlns:p14="http://schemas.microsoft.com/office/powerpoint/2010/main" val="13106719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References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dirty="0"/>
              <a:t>• </a:t>
            </a:r>
            <a:r>
              <a:rPr lang="en-US" dirty="0"/>
              <a:t>Mughal, Abdul Basit, </a:t>
            </a:r>
            <a:r>
              <a:rPr lang="en-US" dirty="0" err="1"/>
              <a:t>Javiriya</a:t>
            </a:r>
            <a:r>
              <a:rPr lang="en-US" dirty="0"/>
              <a:t> Hameed Arian, Syed Mohsin Shah, Syed Mujtaba Haider, and Rafi Ullah Khan. "Real-Time Wildlife Tracking with Fine-Tuned YOLOv11." In </a:t>
            </a:r>
            <a:r>
              <a:rPr lang="en-US" i="1" dirty="0"/>
              <a:t>2025 2nd International Conference on Trends in Engineering Systems and Technologies (ICTEST)</a:t>
            </a:r>
            <a:r>
              <a:rPr lang="en-US" dirty="0"/>
              <a:t>, vol. 1, pp. 1-6. IEEE, 2025.</a:t>
            </a:r>
          </a:p>
          <a:p>
            <a:pPr lvl="0"/>
            <a:endParaRPr lang="en-IN" dirty="0"/>
          </a:p>
          <a:p>
            <a:pPr lvl="0"/>
            <a:r>
              <a:rPr dirty="0"/>
              <a:t>• </a:t>
            </a:r>
            <a:r>
              <a:rPr lang="en-US" dirty="0"/>
              <a:t>Zhang, </a:t>
            </a:r>
            <a:r>
              <a:rPr lang="en-US" dirty="0" err="1"/>
              <a:t>Guoqing</a:t>
            </a:r>
            <a:r>
              <a:rPr lang="en-US" dirty="0"/>
              <a:t>, Wei Luo, </a:t>
            </a:r>
            <a:r>
              <a:rPr lang="en-US" dirty="0" err="1"/>
              <a:t>Quanqin</a:t>
            </a:r>
            <a:r>
              <a:rPr lang="en-US" dirty="0"/>
              <a:t> Shao, </a:t>
            </a:r>
            <a:r>
              <a:rPr lang="en-US" dirty="0" err="1"/>
              <a:t>Guohong</a:t>
            </a:r>
            <a:r>
              <a:rPr lang="en-US" dirty="0"/>
              <a:t> Li, Xia Zhu, </a:t>
            </a:r>
            <a:r>
              <a:rPr lang="en-US" dirty="0" err="1"/>
              <a:t>Yongxiang</a:t>
            </a:r>
            <a:r>
              <a:rPr lang="en-US" dirty="0"/>
              <a:t> Zhao, </a:t>
            </a:r>
            <a:r>
              <a:rPr lang="en-US" dirty="0" err="1"/>
              <a:t>Dongliang</a:t>
            </a:r>
            <a:r>
              <a:rPr lang="en-US" dirty="0"/>
              <a:t> Wang, and </a:t>
            </a:r>
            <a:r>
              <a:rPr lang="en-US" dirty="0" err="1"/>
              <a:t>Jiandong</a:t>
            </a:r>
            <a:r>
              <a:rPr lang="en-US" dirty="0"/>
              <a:t> Liu. "A multi-target tracking method for UAV monitoring wildlife in Qinghai." </a:t>
            </a:r>
            <a:r>
              <a:rPr lang="en-US" i="1" dirty="0" err="1"/>
              <a:t>PloS</a:t>
            </a:r>
            <a:r>
              <a:rPr lang="en-US" i="1" dirty="0"/>
              <a:t> one</a:t>
            </a:r>
            <a:r>
              <a:rPr lang="en-US" dirty="0"/>
              <a:t> 20, no. 4 (2025): e0317286.</a:t>
            </a:r>
            <a:r>
              <a:rPr dirty="0"/>
              <a:t> • Hungarian Algorithm - </a:t>
            </a:r>
            <a:r>
              <a:rPr dirty="0" err="1"/>
              <a:t>scipy.optimize.linear_sum_assignment</a:t>
            </a:r>
            <a:endParaRPr lang="en-IN" dirty="0"/>
          </a:p>
          <a:p>
            <a:pPr lvl="0"/>
            <a:endParaRPr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</a:t>
            </a:r>
            <a:r>
              <a:rPr lang="en-US" dirty="0"/>
              <a:t>Jiang, </a:t>
            </a:r>
            <a:r>
              <a:rPr lang="en-US" dirty="0" err="1"/>
              <a:t>Langkun</a:t>
            </a:r>
            <a:r>
              <a:rPr lang="en-US" dirty="0"/>
              <a:t>, and Li Wu. "Enhanced Yolov8 network with Extended Kalman Filter for wildlife detection and tracking in complex environments." </a:t>
            </a:r>
            <a:r>
              <a:rPr lang="en-US" i="1" dirty="0"/>
              <a:t>Ecological Informatics</a:t>
            </a:r>
            <a:r>
              <a:rPr lang="en-US" dirty="0"/>
              <a:t> 84 (2024): 102856.</a:t>
            </a:r>
            <a:endParaRPr lang="en-IN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286000"/>
            <a:ext cx="82296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Thank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36576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000">
                <a:solidFill>
                  <a:srgbClr val="C8C8C8"/>
                </a:solidFill>
              </a:defRPr>
            </a:pPr>
            <a:r>
              <a:rPr dirty="0"/>
              <a:t>Questions?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Problem Statement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Wildlife monitoring essential for ecological research and conservation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Traditional methods (GPS collars, radio tags) are invasive and expensive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Camera-based tracking offers non-intrusive monitoring solution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Challenges: Remote locations, limited bandwidth, battery constraints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Need: Real-time tracking on edge devices with minimal resources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Project Objectives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Develop a video-based animal tracking system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Detect animals using deep learning (YOLOv8n)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Track individuals across consecutive frames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Maintain identity during temporary occlusions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Handle multiple animals without ID switches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Optimize for edge network deployment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66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0"/>
            <a:ext cx="8229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000" b="1">
                <a:solidFill>
                  <a:srgbClr val="FFFFFF"/>
                </a:solidFill>
              </a:defRPr>
            </a:pPr>
            <a:r>
              <a:t>System Architecture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System Block Diagram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74320" y="1645920"/>
            <a:ext cx="1280160" cy="731520"/>
          </a:xfrm>
          <a:prstGeom prst="roundRect">
            <a:avLst/>
          </a:prstGeom>
          <a:solidFill>
            <a:srgbClr val="4CAF50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Video</a:t>
            </a:r>
            <a:br/>
            <a:r>
              <a:t>Input</a:t>
            </a:r>
          </a:p>
        </p:txBody>
      </p:sp>
      <p:sp>
        <p:nvSpPr>
          <p:cNvPr id="5" name="Right Arrow 4"/>
          <p:cNvSpPr/>
          <p:nvPr/>
        </p:nvSpPr>
        <p:spPr>
          <a:xfrm>
            <a:off x="1645920" y="1874519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ounded Rectangle 5"/>
          <p:cNvSpPr/>
          <p:nvPr/>
        </p:nvSpPr>
        <p:spPr>
          <a:xfrm>
            <a:off x="2103120" y="1645920"/>
            <a:ext cx="1280160" cy="731520"/>
          </a:xfrm>
          <a:prstGeom prst="roundRect">
            <a:avLst/>
          </a:prstGeom>
          <a:solidFill>
            <a:srgbClr val="2196F3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Frame</a:t>
            </a:r>
            <a:br/>
            <a:r>
              <a:t>Extraction</a:t>
            </a:r>
          </a:p>
        </p:txBody>
      </p:sp>
      <p:sp>
        <p:nvSpPr>
          <p:cNvPr id="7" name="Right Arrow 6"/>
          <p:cNvSpPr/>
          <p:nvPr/>
        </p:nvSpPr>
        <p:spPr>
          <a:xfrm>
            <a:off x="3474720" y="1874519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3931920" y="1645920"/>
            <a:ext cx="1463040" cy="731520"/>
          </a:xfrm>
          <a:prstGeom prst="roundRect">
            <a:avLst/>
          </a:prstGeom>
          <a:solidFill>
            <a:srgbClr val="9C27B0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YOLOv8n</a:t>
            </a:r>
            <a:br/>
            <a:r>
              <a:t>Detection</a:t>
            </a:r>
          </a:p>
        </p:txBody>
      </p:sp>
      <p:sp>
        <p:nvSpPr>
          <p:cNvPr id="9" name="Right Arrow 8"/>
          <p:cNvSpPr/>
          <p:nvPr/>
        </p:nvSpPr>
        <p:spPr>
          <a:xfrm>
            <a:off x="5486400" y="1874519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ounded Rectangle 9"/>
          <p:cNvSpPr/>
          <p:nvPr/>
        </p:nvSpPr>
        <p:spPr>
          <a:xfrm>
            <a:off x="5943600" y="1645920"/>
            <a:ext cx="1463040" cy="731520"/>
          </a:xfrm>
          <a:prstGeom prst="roundRect">
            <a:avLst/>
          </a:prstGeom>
          <a:solidFill>
            <a:srgbClr val="FF9800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Feature</a:t>
            </a:r>
            <a:br/>
            <a:r>
              <a:t>Extraction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943600" y="2926080"/>
            <a:ext cx="1645920" cy="731520"/>
          </a:xfrm>
          <a:prstGeom prst="roundRect">
            <a:avLst/>
          </a:prstGeom>
          <a:solidFill>
            <a:srgbClr val="009688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rPr dirty="0" err="1"/>
              <a:t>Kalman</a:t>
            </a:r>
            <a:r>
              <a:rPr dirty="0"/>
              <a:t> Filter</a:t>
            </a:r>
            <a:br>
              <a:rPr dirty="0"/>
            </a:br>
            <a:r>
              <a:rPr dirty="0"/>
              <a:t>Prediction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703320" y="2926078"/>
            <a:ext cx="1645920" cy="731520"/>
          </a:xfrm>
          <a:prstGeom prst="roundRect">
            <a:avLst/>
          </a:prstGeom>
          <a:solidFill>
            <a:srgbClr val="E91E63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rPr dirty="0"/>
              <a:t>Hungarian</a:t>
            </a:r>
            <a:br>
              <a:rPr dirty="0"/>
            </a:br>
            <a:r>
              <a:rPr dirty="0"/>
              <a:t>Matching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1619794" y="2918460"/>
            <a:ext cx="1463040" cy="731520"/>
          </a:xfrm>
          <a:prstGeom prst="roundRect">
            <a:avLst/>
          </a:prstGeom>
          <a:solidFill>
            <a:srgbClr val="795548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Track</a:t>
            </a:r>
            <a:br/>
            <a:r>
              <a:t>Management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4114800" y="4257042"/>
            <a:ext cx="1828800" cy="731520"/>
          </a:xfrm>
          <a:prstGeom prst="roundRect">
            <a:avLst/>
          </a:prstGeom>
          <a:solidFill>
            <a:srgbClr val="4CAF50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rPr dirty="0"/>
              <a:t>Tracked</a:t>
            </a:r>
            <a:br>
              <a:rPr dirty="0"/>
            </a:br>
            <a:r>
              <a:rPr dirty="0"/>
              <a:t>Output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1645920" y="4251961"/>
            <a:ext cx="1645920" cy="731520"/>
          </a:xfrm>
          <a:prstGeom prst="roundRect">
            <a:avLst/>
          </a:prstGeom>
          <a:solidFill>
            <a:srgbClr val="3F51B5"/>
          </a:solidFill>
          <a:ln>
            <a:solidFill>
              <a:srgbClr val="32323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Visualization</a:t>
            </a:r>
            <a:br/>
            <a:r>
              <a:t>&amp; Export</a:t>
            </a:r>
          </a:p>
        </p:txBody>
      </p:sp>
      <p:sp>
        <p:nvSpPr>
          <p:cNvPr id="17" name="Right Arrow 16"/>
          <p:cNvSpPr/>
          <p:nvPr/>
        </p:nvSpPr>
        <p:spPr>
          <a:xfrm rot="5400000">
            <a:off x="6446520" y="2560320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Right Arrow 18"/>
          <p:cNvSpPr/>
          <p:nvPr/>
        </p:nvSpPr>
        <p:spPr>
          <a:xfrm rot="10800000">
            <a:off x="5394960" y="3147060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Right Arrow 19"/>
          <p:cNvSpPr/>
          <p:nvPr/>
        </p:nvSpPr>
        <p:spPr>
          <a:xfrm rot="10800000">
            <a:off x="3163388" y="3160123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Right Arrow 21"/>
          <p:cNvSpPr/>
          <p:nvPr/>
        </p:nvSpPr>
        <p:spPr>
          <a:xfrm rot="5400000">
            <a:off x="2144486" y="3832860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Right Arrow 22"/>
          <p:cNvSpPr/>
          <p:nvPr/>
        </p:nvSpPr>
        <p:spPr>
          <a:xfrm>
            <a:off x="3474720" y="4480561"/>
            <a:ext cx="457200" cy="274320"/>
          </a:xfrm>
          <a:prstGeom prst="rightArrow">
            <a:avLst/>
          </a:prstGeom>
          <a:solidFill>
            <a:srgbClr val="64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Detection Module: YOLOv8n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YOLOv8 Nano - lightweight for edge deployment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Input resolution: 640x640 pixels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Training: </a:t>
            </a:r>
            <a:r>
              <a:rPr lang="en-IN" dirty="0"/>
              <a:t>Animal Track Dataset</a:t>
            </a:r>
            <a:endParaRPr dirty="0"/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Classes: Deer (</a:t>
            </a:r>
            <a:r>
              <a:rPr dirty="0" err="1"/>
              <a:t>cls</a:t>
            </a:r>
            <a:r>
              <a:rPr dirty="0"/>
              <a:t> </a:t>
            </a:r>
            <a:r>
              <a:rPr lang="en-IN" dirty="0"/>
              <a:t>0</a:t>
            </a:r>
            <a:r>
              <a:rPr dirty="0"/>
              <a:t>), Horse (</a:t>
            </a:r>
            <a:r>
              <a:rPr dirty="0" err="1"/>
              <a:t>cls</a:t>
            </a:r>
            <a:r>
              <a:rPr dirty="0"/>
              <a:t> </a:t>
            </a:r>
            <a:r>
              <a:rPr lang="en-IN" dirty="0"/>
              <a:t>1</a:t>
            </a:r>
            <a:r>
              <a:rPr dirty="0"/>
              <a:t>), Pig (</a:t>
            </a:r>
            <a:r>
              <a:rPr dirty="0" err="1"/>
              <a:t>cls</a:t>
            </a:r>
            <a:r>
              <a:rPr dirty="0"/>
              <a:t> </a:t>
            </a:r>
            <a:r>
              <a:rPr lang="en-IN" dirty="0"/>
              <a:t>2</a:t>
            </a:r>
            <a:r>
              <a:rPr dirty="0"/>
              <a:t>)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Real-time inference on GPU-enabled edge devices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Hybrid Tracking Approach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Combines two complementary strategies: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Motion Prediction: </a:t>
            </a:r>
            <a:r>
              <a:rPr dirty="0" err="1"/>
              <a:t>Kalman</a:t>
            </a:r>
            <a:r>
              <a:rPr dirty="0"/>
              <a:t> Filter for state estimation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lang="en-IN" dirty="0"/>
              <a:t>•</a:t>
            </a:r>
            <a:r>
              <a:rPr dirty="0"/>
              <a:t> Hungarian Algorithm for optimal track-detection assignment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rPr dirty="0"/>
              <a:t>• Benefits: Robust to occlusions and unpredictable movements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9728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74320"/>
            <a:ext cx="859536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Motion Prediction: Kalman Filter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8229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State vector: [x, y, vx, vy] - center position and velocity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Predict step: Estimate next position using motion model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Update step: Refine estimate using actual detection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State Transition Matrix: Constant velocity model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Handles temporary occlusions through prediction</a:t>
            </a:r>
          </a:p>
          <a:p>
            <a:pPr>
              <a:spcAft>
                <a:spcPts val="1200"/>
              </a:spcAft>
              <a:defRPr sz="1800">
                <a:solidFill>
                  <a:srgbClr val="323232"/>
                </a:solidFill>
              </a:defRPr>
            </a:pPr>
            <a:r>
              <a:t>• Provides smooth trajectory estimation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1041</Words>
  <Application>Microsoft Office PowerPoint</Application>
  <PresentationFormat>On-screen Show (4:3)</PresentationFormat>
  <Paragraphs>147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Real-Time Hybrid Wildlife Tracking on Edge Networks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         Ground Truth                                                                  Predicted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Real-Time Hybrid Wildlife Tracking on Edge Networks</dc:title>
  <dc:subject/>
  <dc:creator>Adarsh Saurabh</dc:creator>
  <cp:keywords/>
  <dc:description>generated using python-pptx</dc:description>
  <cp:lastModifiedBy>Adarsh Saurabh</cp:lastModifiedBy>
  <cp:revision>21</cp:revision>
  <dcterms:created xsi:type="dcterms:W3CDTF">2013-01-27T09:14:16Z</dcterms:created>
  <dcterms:modified xsi:type="dcterms:W3CDTF">2025-12-12T05:22:20Z</dcterms:modified>
  <cp:category/>
</cp:coreProperties>
</file>

<file path=docProps/thumbnail.jpeg>
</file>